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48"/>
  </p:notesMasterIdLst>
  <p:sldIdLst>
    <p:sldId id="896" r:id="rId2"/>
    <p:sldId id="12480" r:id="rId3"/>
    <p:sldId id="12503" r:id="rId4"/>
    <p:sldId id="12500" r:id="rId5"/>
    <p:sldId id="12499" r:id="rId6"/>
    <p:sldId id="12485" r:id="rId7"/>
    <p:sldId id="12482" r:id="rId8"/>
    <p:sldId id="12478" r:id="rId9"/>
    <p:sldId id="12443" r:id="rId10"/>
    <p:sldId id="12428" r:id="rId11"/>
    <p:sldId id="12461" r:id="rId12"/>
    <p:sldId id="1854" r:id="rId13"/>
    <p:sldId id="12472" r:id="rId14"/>
    <p:sldId id="12473" r:id="rId15"/>
    <p:sldId id="12390" r:id="rId16"/>
    <p:sldId id="12506" r:id="rId17"/>
    <p:sldId id="12483" r:id="rId18"/>
    <p:sldId id="12496" r:id="rId19"/>
    <p:sldId id="12486" r:id="rId20"/>
    <p:sldId id="12509" r:id="rId21"/>
    <p:sldId id="12510" r:id="rId22"/>
    <p:sldId id="12511" r:id="rId23"/>
    <p:sldId id="12462" r:id="rId24"/>
    <p:sldId id="12476" r:id="rId25"/>
    <p:sldId id="12504" r:id="rId26"/>
    <p:sldId id="12398" r:id="rId27"/>
    <p:sldId id="12417" r:id="rId28"/>
    <p:sldId id="12471" r:id="rId29"/>
    <p:sldId id="12385" r:id="rId30"/>
    <p:sldId id="12418" r:id="rId31"/>
    <p:sldId id="12403" r:id="rId32"/>
    <p:sldId id="12405" r:id="rId33"/>
    <p:sldId id="12373" r:id="rId34"/>
    <p:sldId id="623" r:id="rId35"/>
    <p:sldId id="12397" r:id="rId36"/>
    <p:sldId id="12507" r:id="rId37"/>
    <p:sldId id="12489" r:id="rId38"/>
    <p:sldId id="12494" r:id="rId39"/>
    <p:sldId id="12490" r:id="rId40"/>
    <p:sldId id="12457" r:id="rId41"/>
    <p:sldId id="12458" r:id="rId42"/>
    <p:sldId id="12375" r:id="rId43"/>
    <p:sldId id="12400" r:id="rId44"/>
    <p:sldId id="12501" r:id="rId45"/>
    <p:sldId id="12508" r:id="rId46"/>
    <p:sldId id="12495" r:id="rId47"/>
  </p:sldIdLst>
  <p:sldSz cx="9144000" cy="5715000" type="screen16x10"/>
  <p:notesSz cx="5257800" cy="8686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orient="horz" pos="600" userDrawn="1">
          <p15:clr>
            <a:srgbClr val="A4A3A4"/>
          </p15:clr>
        </p15:guide>
        <p15:guide id="3" pos="2880">
          <p15:clr>
            <a:srgbClr val="A4A3A4"/>
          </p15:clr>
        </p15:guide>
        <p15:guide id="4">
          <p15:clr>
            <a:srgbClr val="A4A3A4"/>
          </p15:clr>
        </p15:guide>
        <p15:guide id="5" pos="5568">
          <p15:clr>
            <a:srgbClr val="A4A3A4"/>
          </p15:clr>
        </p15:guide>
        <p15:guide id="6" pos="192">
          <p15:clr>
            <a:srgbClr val="A4A3A4"/>
          </p15:clr>
        </p15:guide>
        <p15:guide id="7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600000"/>
    <a:srgbClr val="124572"/>
    <a:srgbClr val="E31837"/>
    <a:srgbClr val="09BD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64" autoAdjust="0"/>
    <p:restoredTop sz="94645" autoAdjust="0"/>
  </p:normalViewPr>
  <p:slideViewPr>
    <p:cSldViewPr showGuides="1">
      <p:cViewPr varScale="1">
        <p:scale>
          <a:sx n="125" d="100"/>
          <a:sy n="125" d="100"/>
        </p:scale>
        <p:origin x="1374" y="120"/>
      </p:cViewPr>
      <p:guideLst>
        <p:guide orient="horz" pos="1800"/>
        <p:guide orient="horz" pos="600"/>
        <p:guide pos="2880"/>
        <p:guide/>
        <p:guide pos="5568"/>
        <p:guide pos="192"/>
        <p:guide pos="5759"/>
      </p:guideLst>
    </p:cSldViewPr>
  </p:slideViewPr>
  <p:outlineViewPr>
    <p:cViewPr>
      <p:scale>
        <a:sx n="33" d="100"/>
        <a:sy n="33" d="100"/>
      </p:scale>
      <p:origin x="0" y="31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3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78380" cy="434340"/>
          </a:xfrm>
          <a:prstGeom prst="rect">
            <a:avLst/>
          </a:prstGeom>
        </p:spPr>
        <p:txBody>
          <a:bodyPr vert="horz" lIns="95072" tIns="47535" rIns="95072" bIns="4753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978203" y="0"/>
            <a:ext cx="2278380" cy="434340"/>
          </a:xfrm>
          <a:prstGeom prst="rect">
            <a:avLst/>
          </a:prstGeom>
        </p:spPr>
        <p:txBody>
          <a:bodyPr vert="horz" lIns="95072" tIns="47535" rIns="95072" bIns="47535" rtlCol="0"/>
          <a:lstStyle>
            <a:lvl1pPr algn="r">
              <a:defRPr sz="1200"/>
            </a:lvl1pPr>
          </a:lstStyle>
          <a:p>
            <a:fld id="{F46B667A-DADA-4296-B070-3D317E7BD46A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225" y="652463"/>
            <a:ext cx="521335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72" tIns="47535" rIns="95072" bIns="4753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25780" y="4126230"/>
            <a:ext cx="4206240" cy="3909060"/>
          </a:xfrm>
          <a:prstGeom prst="rect">
            <a:avLst/>
          </a:prstGeom>
        </p:spPr>
        <p:txBody>
          <a:bodyPr vert="horz" lIns="95072" tIns="47535" rIns="95072" bIns="4753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250952"/>
            <a:ext cx="2278380" cy="434340"/>
          </a:xfrm>
          <a:prstGeom prst="rect">
            <a:avLst/>
          </a:prstGeom>
        </p:spPr>
        <p:txBody>
          <a:bodyPr vert="horz" lIns="95072" tIns="47535" rIns="95072" bIns="4753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978203" y="8250952"/>
            <a:ext cx="2278380" cy="434340"/>
          </a:xfrm>
          <a:prstGeom prst="rect">
            <a:avLst/>
          </a:prstGeom>
        </p:spPr>
        <p:txBody>
          <a:bodyPr vert="horz" lIns="95072" tIns="47535" rIns="95072" bIns="47535" rtlCol="0" anchor="b"/>
          <a:lstStyle>
            <a:lvl1pPr algn="r">
              <a:defRPr sz="1200"/>
            </a:lvl1pPr>
          </a:lstStyle>
          <a:p>
            <a:fld id="{70447813-21C5-4CA0-A690-26D259E4A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67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4969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9387">
              <a:defRPr/>
            </a:pPr>
            <a:fld id="{6487B9B0-DF24-F841-8CF2-43131A8D948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99387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550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47813-21C5-4CA0-A690-26D259E4A17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29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046163" y="914400"/>
            <a:ext cx="7307263" cy="4567238"/>
          </a:xfrm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>
                <a:latin typeface="Futura Std Book"/>
                <a:ea typeface="Futura Std Book"/>
                <a:cs typeface="Futura Std Book"/>
              </a:rPr>
              <a:t>Natural light 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>
                <a:latin typeface="Futura Std Book"/>
                <a:ea typeface="Futura Std Book"/>
                <a:cs typeface="Futura Std Book"/>
              </a:rPr>
              <a:t>Flexibility – as trends change so to have storage needs.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>
                <a:latin typeface="Futura Std Book"/>
                <a:ea typeface="Futura Std Book"/>
                <a:cs typeface="Futura Std Book"/>
              </a:rPr>
              <a:t>Where in the Building (proximetey to front door / how secluded.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endParaRPr lang="en-US">
              <a:latin typeface="Futura Std Book"/>
              <a:ea typeface="Futura Std Book"/>
              <a:cs typeface="Futura Std Book"/>
            </a:endParaRPr>
          </a:p>
          <a:p>
            <a:pPr>
              <a:lnSpc>
                <a:spcPct val="75000"/>
              </a:lnSpc>
              <a:spcBef>
                <a:spcPct val="50000"/>
              </a:spcBef>
              <a:buFontTx/>
              <a:buChar char="•"/>
            </a:pPr>
            <a:endParaRPr lang="en-US">
              <a:latin typeface="Futura Std Book"/>
              <a:ea typeface="Futura Std Book"/>
              <a:cs typeface="Futura Std Book"/>
            </a:endParaRPr>
          </a:p>
          <a:p>
            <a:pPr>
              <a:lnSpc>
                <a:spcPct val="75000"/>
              </a:lnSpc>
              <a:spcBef>
                <a:spcPct val="50000"/>
              </a:spcBef>
              <a:buFontTx/>
              <a:buChar char="•"/>
            </a:pPr>
            <a:r>
              <a:rPr lang="en-US">
                <a:latin typeface="Futura Std Book"/>
                <a:ea typeface="Futura Std Book"/>
                <a:cs typeface="Futura Std Book"/>
              </a:rPr>
              <a:t> 12 ft. – 16 ft. Height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Tx/>
              <a:buChar char="•"/>
            </a:pPr>
            <a:r>
              <a:rPr lang="en-US">
                <a:latin typeface="Futura Std Book"/>
                <a:ea typeface="Futura Std Book"/>
                <a:cs typeface="Futura Std Book"/>
              </a:rPr>
              <a:t>  Wood Floors/Multipurpose Floors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Tx/>
              <a:buChar char="•"/>
            </a:pPr>
            <a:r>
              <a:rPr lang="en-US">
                <a:latin typeface="Futura Std Book"/>
                <a:ea typeface="Futura Std Book"/>
                <a:cs typeface="Futura Std Book"/>
              </a:rPr>
              <a:t>  Exterior Windows/Mirrors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Tx/>
              <a:buChar char="•"/>
            </a:pPr>
            <a:r>
              <a:rPr lang="en-US">
                <a:latin typeface="Futura Std Book"/>
                <a:ea typeface="Futura Std Book"/>
                <a:cs typeface="Futura Std Book"/>
              </a:rPr>
              <a:t>  Bag Storage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Tx/>
              <a:buChar char="•"/>
            </a:pPr>
            <a:r>
              <a:rPr lang="en-US">
                <a:latin typeface="Futura Std Book"/>
                <a:ea typeface="Futura Std Book"/>
                <a:cs typeface="Futura Std Book"/>
              </a:rPr>
              <a:t>  Equipment Storage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Tx/>
              <a:buChar char="•"/>
            </a:pPr>
            <a:r>
              <a:rPr lang="en-US">
                <a:latin typeface="Futura Std Book"/>
                <a:ea typeface="Futura Std Book"/>
                <a:cs typeface="Futura Std Book"/>
              </a:rPr>
              <a:t>  Mixed Size Rooms/Dividers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Tx/>
              <a:buChar char="•"/>
            </a:pPr>
            <a:r>
              <a:rPr lang="en-US">
                <a:latin typeface="Futura Std Book"/>
                <a:ea typeface="Futura Std Book"/>
                <a:cs typeface="Futura Std Book"/>
              </a:rPr>
              <a:t>  DIN Standards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Tx/>
              <a:buChar char="•"/>
            </a:pPr>
            <a:r>
              <a:rPr lang="en-US">
                <a:latin typeface="Futura Std Book"/>
                <a:ea typeface="Futura Std Book"/>
                <a:cs typeface="Futura Std Book"/>
              </a:rPr>
              <a:t>  Location in Building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Tx/>
              <a:buChar char="•"/>
            </a:pPr>
            <a:r>
              <a:rPr lang="en-US">
                <a:latin typeface="Futura Std Book"/>
                <a:ea typeface="Futura Std Book"/>
                <a:cs typeface="Futura Std Book"/>
              </a:rPr>
              <a:t>  Ceiling Fans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Tx/>
              <a:buChar char="•"/>
            </a:pPr>
            <a:r>
              <a:rPr lang="en-US">
                <a:latin typeface="Futura Std Book"/>
                <a:ea typeface="Futura Std Book"/>
                <a:cs typeface="Futura Std Book"/>
              </a:rPr>
              <a:t>  Flexibility</a:t>
            </a:r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175795"/>
            <a:fld id="{0EE5FD8B-C111-45C6-A851-1B7A985B91EF}" type="slidenum">
              <a:rPr lang="en-US" smtClean="0">
                <a:solidFill>
                  <a:prstClr val="black"/>
                </a:solidFill>
              </a:rPr>
              <a:pPr defTabSz="1175795"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315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29667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01460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37719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47919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49421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39610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2CA15-6FA8-4C86-B001-8D9A8441D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99" y="198805"/>
            <a:ext cx="7886700" cy="737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B837A-63C0-44EB-9358-4C5D7F1BA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668" y="936255"/>
            <a:ext cx="7886700" cy="400203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DAF68-93D1-4C81-9D58-110F1622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4938289"/>
            <a:ext cx="2057400" cy="304271"/>
          </a:xfrm>
          <a:prstGeom prst="rect">
            <a:avLst/>
          </a:prstGeom>
        </p:spPr>
        <p:txBody>
          <a:bodyPr/>
          <a:lstStyle/>
          <a:p>
            <a:fld id="{B76871F4-098C-46D0-9431-AD7A8FE6D91F}" type="datetime1">
              <a:rPr lang="en-US" smtClean="0"/>
              <a:t>3/17/2026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BA193-8D84-4D2E-8B12-A8EDD190C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93828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2A2F1-17C0-445E-9170-14DE982C4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8590" y="-243"/>
            <a:ext cx="315410" cy="304271"/>
          </a:xfrm>
          <a:prstGeom prst="rect">
            <a:avLst/>
          </a:prstGeom>
        </p:spPr>
        <p:txBody>
          <a:bodyPr/>
          <a:lstStyle/>
          <a:p>
            <a:fld id="{A8E43FEB-584B-4E90-9ED7-CE030A3BB6A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6AB2CC-1807-48BF-87F7-34F970A2CF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2289" y="5141335"/>
            <a:ext cx="501712" cy="55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19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73647" y="245337"/>
            <a:ext cx="8196708" cy="58793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dirty="0"/>
              <a:t>TITLE 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473646" y="957524"/>
            <a:ext cx="4098354" cy="366929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4572000" y="957522"/>
            <a:ext cx="4098354" cy="366929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70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518224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87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3" r:id="rId2"/>
    <p:sldLayoutId id="2147483656" r:id="rId3"/>
    <p:sldLayoutId id="2147483659" r:id="rId4"/>
    <p:sldLayoutId id="2147483658" r:id="rId5"/>
    <p:sldLayoutId id="2147483657" r:id="rId6"/>
    <p:sldLayoutId id="2147483664" r:id="rId7"/>
    <p:sldLayoutId id="2147483665" r:id="rId8"/>
    <p:sldLayoutId id="2147483666" r:id="rId9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cid:image001.png@01DC9203.34B02AF0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C9203.34B02AF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C9203.34B02AF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cid:image001.png@01DC9203.34B02AF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cid:image001.png@01DC9203.34B02AF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C9203.34B02AF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C9203.34B02AF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C9203.34B02AF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C9203.34B02AF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cid:image001.png@01DC9203.34B02AF0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C9203.34B02AF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C9203.34B02AF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cid:image001.png@01DC9203.34B02AF0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cid:image001.png@01DC9203.34B02AF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C9203.34B02AF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C9203.34B02AF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C9203.34B02AF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C9203.34B02AF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C9203.34B02AF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cid:image001.png@01DC9203.34B02AF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cid:image001.png@01DC9203.34B02AF0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>
            <a:extLst>
              <a:ext uri="{FF2B5EF4-FFF2-40B4-BE49-F238E27FC236}">
                <a16:creationId xmlns:a16="http://schemas.microsoft.com/office/drawing/2014/main" id="{B41DF50E-36E1-6D0D-D205-C6A3E5D9C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135" y="97896"/>
            <a:ext cx="18473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500">
              <a:latin typeface="Arial" panose="020B0604020202020204" pitchFamily="34" charset="0"/>
            </a:endParaRP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6804F0E9-CD46-CDC7-BD0D-B21B7B224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135" y="34396"/>
            <a:ext cx="18473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500">
              <a:latin typeface="Arial" panose="020B0604020202020204" pitchFamily="34" charset="0"/>
            </a:endParaRPr>
          </a:p>
        </p:txBody>
      </p:sp>
      <p:pic>
        <p:nvPicPr>
          <p:cNvPr id="36868" name="Picture 5" descr="001Rolla.TIF">
            <a:extLst>
              <a:ext uri="{FF2B5EF4-FFF2-40B4-BE49-F238E27FC236}">
                <a16:creationId xmlns:a16="http://schemas.microsoft.com/office/drawing/2014/main" id="{BC05E1F1-EE4A-E7AF-B1AC-6D4F4EF460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32" b="1439"/>
          <a:stretch>
            <a:fillRect/>
          </a:stretch>
        </p:blipFill>
        <p:spPr bwMode="auto">
          <a:xfrm>
            <a:off x="0" y="-9250"/>
            <a:ext cx="9144000" cy="507655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6B73FA-1559-14F3-642F-313538C2979E}"/>
              </a:ext>
            </a:extLst>
          </p:cNvPr>
          <p:cNvSpPr/>
          <p:nvPr/>
        </p:nvSpPr>
        <p:spPr>
          <a:xfrm>
            <a:off x="0" y="0"/>
            <a:ext cx="7467600" cy="41148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205740" tIns="68580" rIns="68580" bIns="68580" rtlCol="0" anchor="ctr" anchorCtr="0"/>
          <a:lstStyle/>
          <a:p>
            <a:pPr defTabSz="342900"/>
            <a:r>
              <a:rPr lang="en-US" sz="2100" dirty="0">
                <a:latin typeface="Arial Narrow" panose="020B0606020202030204" pitchFamily="34" charset="0"/>
              </a:rPr>
              <a:t>The Centre - Natatorium Planning Study: Facility Needs &amp; Future Options</a:t>
            </a:r>
            <a:endParaRPr lang="en-US" sz="2100" dirty="0">
              <a:latin typeface="Arial Narrow" panose="020B0606020202030204" pitchFamily="34" charset="0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B641-C007-A0BC-E063-5EADB884B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87" y="5067300"/>
            <a:ext cx="1665288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A8E10C-1876-9DB6-F13D-93EFA1918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5176043"/>
            <a:ext cx="2405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pool&#10;&#10;Description automatically generated with low confidence">
            <a:extLst>
              <a:ext uri="{FF2B5EF4-FFF2-40B4-BE49-F238E27FC236}">
                <a16:creationId xmlns:a16="http://schemas.microsoft.com/office/drawing/2014/main" id="{8CB32107-E86A-A230-1E8F-3A73924B96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678" y="1104901"/>
            <a:ext cx="3435723" cy="3527406"/>
          </a:xfrm>
          <a:prstGeom prst="rect">
            <a:avLst/>
          </a:prstGeom>
        </p:spPr>
      </p:pic>
      <p:pic>
        <p:nvPicPr>
          <p:cNvPr id="5" name="Picture 4" descr="A picture containing text, ceiling&#10;&#10;Description automatically generated">
            <a:extLst>
              <a:ext uri="{FF2B5EF4-FFF2-40B4-BE49-F238E27FC236}">
                <a16:creationId xmlns:a16="http://schemas.microsoft.com/office/drawing/2014/main" id="{9B966B67-B6AC-0313-A868-B6413E6DD9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82" y="1104900"/>
            <a:ext cx="5291109" cy="35274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1E5151-7B8E-94DE-7A65-E8574F8155A3}"/>
              </a:ext>
            </a:extLst>
          </p:cNvPr>
          <p:cNvSpPr txBox="1"/>
          <p:nvPr/>
        </p:nvSpPr>
        <p:spPr>
          <a:xfrm>
            <a:off x="228600" y="47625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Children’s Area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515351-FAFD-DD42-D5DE-6A06EADBCE2B}"/>
              </a:ext>
            </a:extLst>
          </p:cNvPr>
          <p:cNvSpPr txBox="1"/>
          <p:nvPr/>
        </p:nvSpPr>
        <p:spPr>
          <a:xfrm>
            <a:off x="5715000" y="47741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Social Gather Area</a:t>
            </a:r>
          </a:p>
        </p:txBody>
      </p:sp>
    </p:spTree>
    <p:extLst>
      <p:ext uri="{BB962C8B-B14F-4D97-AF65-F5344CB8AC3E}">
        <p14:creationId xmlns:p14="http://schemas.microsoft.com/office/powerpoint/2010/main" val="331061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B4AF05-AA03-AA4D-8398-BBB623696A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6" b="607"/>
          <a:stretch>
            <a:fillRect/>
          </a:stretch>
        </p:blipFill>
        <p:spPr>
          <a:xfrm>
            <a:off x="0" y="-1"/>
            <a:ext cx="9144000" cy="5715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C78F00-47DF-16D9-A76A-C0756D38E727}"/>
              </a:ext>
            </a:extLst>
          </p:cNvPr>
          <p:cNvSpPr txBox="1"/>
          <p:nvPr/>
        </p:nvSpPr>
        <p:spPr>
          <a:xfrm>
            <a:off x="228600" y="47625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Accessibility features</a:t>
            </a:r>
          </a:p>
        </p:txBody>
      </p:sp>
    </p:spTree>
    <p:extLst>
      <p:ext uri="{BB962C8B-B14F-4D97-AF65-F5344CB8AC3E}">
        <p14:creationId xmlns:p14="http://schemas.microsoft.com/office/powerpoint/2010/main" val="5145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5A529-CADB-1CF3-747A-D7A9F6A9B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3B77E3-7342-0665-7F7D-BEDC6CE175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87" y="38100"/>
            <a:ext cx="9138313" cy="5676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EDC092-0D09-88E9-312D-5BAC209EF7B8}"/>
              </a:ext>
            </a:extLst>
          </p:cNvPr>
          <p:cNvSpPr txBox="1"/>
          <p:nvPr/>
        </p:nvSpPr>
        <p:spPr>
          <a:xfrm>
            <a:off x="228600" y="47625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Current Channel</a:t>
            </a:r>
          </a:p>
        </p:txBody>
      </p:sp>
    </p:spTree>
    <p:extLst>
      <p:ext uri="{BB962C8B-B14F-4D97-AF65-F5344CB8AC3E}">
        <p14:creationId xmlns:p14="http://schemas.microsoft.com/office/powerpoint/2010/main" val="320723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078329-5894-186C-751A-2F63709BD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5"/>
          <a:stretch>
            <a:fillRect/>
          </a:stretch>
        </p:blipFill>
        <p:spPr>
          <a:xfrm>
            <a:off x="0" y="38100"/>
            <a:ext cx="9144000" cy="5676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529E5-BF78-8815-9C6A-144D5D39F89E}"/>
              </a:ext>
            </a:extLst>
          </p:cNvPr>
          <p:cNvSpPr txBox="1"/>
          <p:nvPr/>
        </p:nvSpPr>
        <p:spPr>
          <a:xfrm>
            <a:off x="228600" y="47625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Deep Well Pool Feature</a:t>
            </a:r>
          </a:p>
        </p:txBody>
      </p:sp>
    </p:spTree>
    <p:extLst>
      <p:ext uri="{BB962C8B-B14F-4D97-AF65-F5344CB8AC3E}">
        <p14:creationId xmlns:p14="http://schemas.microsoft.com/office/powerpoint/2010/main" val="182891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8183B7-3188-43EF-9EA6-07A6B477ED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17"/>
            <a:ext cx="9144000" cy="51397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F38B5D-F18B-4A70-C335-30E94627CFC6}"/>
              </a:ext>
            </a:extLst>
          </p:cNvPr>
          <p:cNvSpPr txBox="1"/>
          <p:nvPr/>
        </p:nvSpPr>
        <p:spPr>
          <a:xfrm>
            <a:off x="228600" y="47625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Children’s Area – Play Features</a:t>
            </a:r>
          </a:p>
        </p:txBody>
      </p:sp>
    </p:spTree>
    <p:extLst>
      <p:ext uri="{BB962C8B-B14F-4D97-AF65-F5344CB8AC3E}">
        <p14:creationId xmlns:p14="http://schemas.microsoft.com/office/powerpoint/2010/main" val="322442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FC0B2-8AD3-7CA4-8882-F7DE4B62EB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" y="495300"/>
            <a:ext cx="8991600" cy="4343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259508-4558-EF0F-A191-D367DBBC0586}"/>
              </a:ext>
            </a:extLst>
          </p:cNvPr>
          <p:cNvSpPr txBox="1"/>
          <p:nvPr/>
        </p:nvSpPr>
        <p:spPr>
          <a:xfrm>
            <a:off x="228600" y="47625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Sauna</a:t>
            </a:r>
          </a:p>
        </p:txBody>
      </p:sp>
    </p:spTree>
    <p:extLst>
      <p:ext uri="{BB962C8B-B14F-4D97-AF65-F5344CB8AC3E}">
        <p14:creationId xmlns:p14="http://schemas.microsoft.com/office/powerpoint/2010/main" val="312932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9EDEF-1339-C5A0-3E4F-8293F0F27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25A0C68-62BF-891F-BE87-957DD2BF4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87" y="5067300"/>
            <a:ext cx="1665288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CFA91E-C8AA-BA81-7854-B03E780B9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5176043"/>
            <a:ext cx="2405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CBFE46-B929-34BD-7AA0-BC092FADD962}"/>
              </a:ext>
            </a:extLst>
          </p:cNvPr>
          <p:cNvSpPr txBox="1"/>
          <p:nvPr/>
        </p:nvSpPr>
        <p:spPr>
          <a:xfrm>
            <a:off x="1200286" y="419100"/>
            <a:ext cx="7181713" cy="449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00000"/>
              </a:lnSpc>
              <a:buNone/>
            </a:pPr>
            <a:r>
              <a:rPr lang="en-US" b="1" dirty="0">
                <a:latin typeface="Segoe UI" panose="020B0502040204020203" pitchFamily="34" charset="0"/>
              </a:rPr>
              <a:t>Scenario A: Full Aquatics Renovation</a:t>
            </a:r>
          </a:p>
          <a:p>
            <a:pPr fontAlgn="t">
              <a:lnSpc>
                <a:spcPct val="100000"/>
              </a:lnSpc>
              <a:buNone/>
            </a:pPr>
            <a:endParaRPr lang="en-US" b="1" dirty="0">
              <a:latin typeface="Segoe UI" panose="020B0502040204020203" pitchFamily="34" charset="0"/>
            </a:endParaRPr>
          </a:p>
          <a:p>
            <a:pPr fontAlgn="t">
              <a:lnSpc>
                <a:spcPct val="100000"/>
              </a:lnSpc>
              <a:buNone/>
            </a:pPr>
            <a:r>
              <a:rPr lang="en-US" b="1" dirty="0">
                <a:latin typeface="Segoe UI" panose="020B0502040204020203" pitchFamily="34" charset="0"/>
              </a:rPr>
              <a:t>Key Benefits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</a:rPr>
              <a:t>Preserves a strong aquatic identity for the community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</a:rPr>
              <a:t>Supports swim lessons, lap swimming, therapy, and family recreation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</a:rPr>
              <a:t>Familiar offering for residents and long‑time users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</a:rPr>
              <a:t>Potential to host regional programs or events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</a:rPr>
              <a:t>Maintains year‑round access to indoor water recreation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</a:endParaRPr>
          </a:p>
          <a:p>
            <a:pPr fontAlgn="t">
              <a:lnSpc>
                <a:spcPct val="100000"/>
              </a:lnSpc>
              <a:buNone/>
            </a:pPr>
            <a:r>
              <a:rPr lang="en-US" b="1" dirty="0">
                <a:latin typeface="Segoe UI" panose="020B0502040204020203" pitchFamily="34" charset="0"/>
              </a:rPr>
              <a:t>Key Considerations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</a:rPr>
              <a:t>Highest capital and ongoing operating costs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</a:rPr>
              <a:t>Increased maintenance, utilities, and staffing requirements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</a:rPr>
              <a:t>Greater dependence on specialized lifeguard staffing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</a:rPr>
              <a:t>Less flexibility to adapt to future recreation trends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</a:rPr>
              <a:t>Higher long‑term lifecycle costs compared to dry programming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4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01808-5FE6-ABF9-CCA3-041BF7D00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9EA4A773-0EC2-3194-47F1-25EEAB3E7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87" y="5067300"/>
            <a:ext cx="1665288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7ED73D6-AABF-53FA-6281-C5F215FF5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5176043"/>
            <a:ext cx="2405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3ECC4F-6B60-FEE8-06BF-ECE6F88562CC}"/>
              </a:ext>
            </a:extLst>
          </p:cNvPr>
          <p:cNvSpPr txBox="1"/>
          <p:nvPr/>
        </p:nvSpPr>
        <p:spPr>
          <a:xfrm>
            <a:off x="1200286" y="236742"/>
            <a:ext cx="6419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SCENARIO B — REDUCED AQUATICS + DRY SPACE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BB2B81-3C5E-58E4-FF68-3DDEC942D20A}"/>
              </a:ext>
            </a:extLst>
          </p:cNvPr>
          <p:cNvSpPr txBox="1"/>
          <p:nvPr/>
        </p:nvSpPr>
        <p:spPr>
          <a:xfrm>
            <a:off x="1200286" y="709075"/>
            <a:ext cx="73341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00000"/>
              </a:lnSpc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(Balance between aquatics and flexible indoor recreation)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t">
              <a:lnSpc>
                <a:spcPct val="100000"/>
              </a:lnSpc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Includes: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Smaller or simplified aquatic component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Family or instructional pool elements retained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Reduced maintenance and water surface area compared to Scenario A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dry, multi‑program spaces for: </a:t>
            </a:r>
          </a:p>
          <a:p>
            <a:pPr marL="742950" lvl="1" indent="-285750"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Fitness, wellness, and group classes</a:t>
            </a:r>
          </a:p>
          <a:p>
            <a:pPr marL="742950" lvl="1" indent="-285750"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Youth and teen activities</a:t>
            </a:r>
          </a:p>
          <a:p>
            <a:pPr marL="742950" lvl="1" indent="-285750"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 programs and events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Optional indoor walking/jogging track extension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Flexible rooms that can adapt to changing recreation trends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t">
              <a:lnSpc>
                <a:spcPct val="100000"/>
              </a:lnSpc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Focus: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Provides aquatics while expanding year‑round, lower‑maintenance dry programming for broader age groups.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1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827FF-621E-90F8-5DC5-A3137FD9A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02439-1C33-B201-1145-235076C35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59" y="0"/>
            <a:ext cx="7395882" cy="5715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DD73EC8-E53E-040F-7629-7D412D161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87" y="5067300"/>
            <a:ext cx="1665288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991E69E-0FFD-AFE5-5A78-9533DAC7F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5176043"/>
            <a:ext cx="2405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9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207B0-47FB-9D41-140B-393717129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4167CD-E6DE-D244-EBA1-FE39FF69E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59" y="0"/>
            <a:ext cx="7395882" cy="5715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0FE817B-2EB9-6718-8CAC-31883D936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87" y="5067300"/>
            <a:ext cx="1665288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4DF135-6092-0A27-652D-2337624AD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5176043"/>
            <a:ext cx="2405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27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1B79AB1-B609-4B94-FD75-620E5E672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87" y="5067300"/>
            <a:ext cx="1665288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BFE8C3-3528-6E7E-0982-E2C8F0D7D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5176043"/>
            <a:ext cx="2405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63184B-B40A-51BC-12FD-5EBD14AEF6F4}"/>
              </a:ext>
            </a:extLst>
          </p:cNvPr>
          <p:cNvSpPr txBox="1"/>
          <p:nvPr/>
        </p:nvSpPr>
        <p:spPr>
          <a:xfrm>
            <a:off x="1143000" y="27836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Project Overview: City of Rolla Natatorium Study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A9A578-1135-EB71-65E8-569A1A19C7E0}"/>
              </a:ext>
            </a:extLst>
          </p:cNvPr>
          <p:cNvSpPr txBox="1"/>
          <p:nvPr/>
        </p:nvSpPr>
        <p:spPr>
          <a:xfrm>
            <a:off x="1143000" y="876300"/>
            <a:ext cx="632460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ts val="1500"/>
              </a:lnSpc>
              <a:buNone/>
            </a:pPr>
            <a:r>
              <a:rPr lang="en-US" b="1" dirty="0"/>
              <a:t>Natatorium Planning Study – Executive Summary</a:t>
            </a:r>
          </a:p>
          <a:p>
            <a:pPr fontAlgn="t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n-US" b="1" dirty="0"/>
          </a:p>
          <a:p>
            <a:pPr fontAlgn="t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Why this study exists</a:t>
            </a:r>
          </a:p>
          <a:p>
            <a:pPr fontAlgn="t">
              <a:lnSpc>
                <a:spcPts val="1500"/>
              </a:lnSpc>
              <a:buFont typeface="Arial" panose="020B0604020202020204" pitchFamily="34" charset="0"/>
              <a:buNone/>
            </a:pPr>
            <a:r>
              <a:rPr lang="en-US" dirty="0"/>
              <a:t> </a:t>
            </a:r>
          </a:p>
          <a:p>
            <a:pPr marL="742950" lvl="1" indent="-285750" fontAlgn="t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dirty="0"/>
              <a:t>Aging natatorium</a:t>
            </a:r>
          </a:p>
          <a:p>
            <a:pPr marL="742950" lvl="1" indent="-285750" fontAlgn="t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dirty="0"/>
              <a:t>Maintenance / operational challenges</a:t>
            </a:r>
          </a:p>
          <a:p>
            <a:pPr marL="742950" lvl="1" indent="-285750" fontAlgn="t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Community</a:t>
            </a:r>
            <a:r>
              <a:rPr lang="en-US" dirty="0"/>
              <a:t> demand shifts</a:t>
            </a:r>
          </a:p>
          <a:p>
            <a:pPr fontAlgn="t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n-US" b="1" dirty="0"/>
          </a:p>
          <a:p>
            <a:pPr fontAlgn="t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The 3–4 scenarios being considered</a:t>
            </a:r>
          </a:p>
          <a:p>
            <a:pPr fontAlgn="t">
              <a:lnSpc>
                <a:spcPts val="1500"/>
              </a:lnSpc>
              <a:buFont typeface="Arial" panose="020B0604020202020204" pitchFamily="34" charset="0"/>
              <a:buNone/>
            </a:pPr>
            <a:r>
              <a:rPr lang="en-US" dirty="0"/>
              <a:t> </a:t>
            </a:r>
          </a:p>
          <a:p>
            <a:pPr marL="742950" lvl="1" indent="-285750" fontAlgn="t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dirty="0"/>
              <a:t>Full aquatics</a:t>
            </a:r>
          </a:p>
          <a:p>
            <a:pPr marL="742950" lvl="1" indent="-285750" fontAlgn="t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dirty="0"/>
              <a:t>Reduced aquatics + dry space</a:t>
            </a:r>
          </a:p>
          <a:p>
            <a:pPr marL="742950" lvl="1" indent="-285750" fontAlgn="t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dirty="0"/>
              <a:t>Reduced aquatics + track</a:t>
            </a:r>
          </a:p>
          <a:p>
            <a:pPr marL="742950" lvl="1" indent="-285750" fontAlgn="t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dirty="0"/>
              <a:t>All dry / no aquatics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41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3E4E1-DD60-35FF-BAAD-64E4C684E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F23D9BB-B026-4A9E-A3FA-1E17876CB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87" y="5067300"/>
            <a:ext cx="1665288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C4447A-8040-EF0C-2EB6-6D0907200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5176043"/>
            <a:ext cx="2405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57667F-C3E8-CDF1-D0F3-C50DA03F0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4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C0361-B51C-0958-A214-88689B439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D6C3460-9E7E-7CDB-8E29-422F751A5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87" y="5067300"/>
            <a:ext cx="1665288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BA27F1-8B7E-0EE6-E90B-FFD34EFD6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5176043"/>
            <a:ext cx="2405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E2D701-F0D2-5D5A-F563-EA04F519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1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65BD7-3FD7-599E-B625-F4E6AF425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AA9FBC4-F2E5-E0DB-3D2A-4191F958D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87" y="5067300"/>
            <a:ext cx="1665288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0BAC07-23C2-6F43-289E-1CB8E9434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5176043"/>
            <a:ext cx="2405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FACCAA-9BAB-E264-C7F6-2E3A4BAC2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C19E-894B-82A2-4B43-28328F991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502580-610F-912A-6D97-9396EB49DE0E}"/>
              </a:ext>
            </a:extLst>
          </p:cNvPr>
          <p:cNvSpPr txBox="1"/>
          <p:nvPr/>
        </p:nvSpPr>
        <p:spPr>
          <a:xfrm>
            <a:off x="228600" y="47625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Deep Water Zone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4EE043-FFAE-4463-B214-65A82281216F}"/>
              </a:ext>
            </a:extLst>
          </p:cNvPr>
          <p:cNvSpPr/>
          <p:nvPr/>
        </p:nvSpPr>
        <p:spPr>
          <a:xfrm>
            <a:off x="0" y="0"/>
            <a:ext cx="9143999" cy="41148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205740" tIns="68580" rIns="68580" bIns="68580" rtlCol="0" anchor="ctr" anchorCtr="0"/>
          <a:lstStyle/>
          <a:p>
            <a:pPr defTabSz="342900"/>
            <a:r>
              <a:rPr lang="en-US" sz="2100" dirty="0">
                <a:latin typeface="Arial Narrow" panose="020B0606020202030204" pitchFamily="34" charset="0"/>
              </a:rPr>
              <a:t>Comparable Reduced Indoor Aquatics (Precedent Examples)</a:t>
            </a:r>
            <a:endParaRPr lang="en-US" sz="2100" dirty="0">
              <a:latin typeface="Arial Narrow" panose="020B0606020202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26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AD748-572A-59DB-2C30-46AF109B9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0169B6-E346-704A-EF99-C0A910B81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" b="3705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B81E70-25AB-2F87-5DB2-7CBE1A03A086}"/>
              </a:ext>
            </a:extLst>
          </p:cNvPr>
          <p:cNvSpPr txBox="1"/>
          <p:nvPr/>
        </p:nvSpPr>
        <p:spPr>
          <a:xfrm>
            <a:off x="228600" y="47625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Multiple Areas for Multigenerational Utilization</a:t>
            </a:r>
          </a:p>
        </p:txBody>
      </p:sp>
    </p:spTree>
    <p:extLst>
      <p:ext uri="{BB962C8B-B14F-4D97-AF65-F5344CB8AC3E}">
        <p14:creationId xmlns:p14="http://schemas.microsoft.com/office/powerpoint/2010/main" val="103895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D14B2-37DB-3176-FA95-4ABA73153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3EB9E7-FE53-AEAE-66DA-0687468070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3" t="12001" r="1" b="2286"/>
          <a:stretch>
            <a:fillRect/>
          </a:stretch>
        </p:blipFill>
        <p:spPr>
          <a:xfrm>
            <a:off x="136622" y="779662"/>
            <a:ext cx="5654578" cy="35781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1587D2-C281-164E-F8F6-C617CD01D1C4}"/>
              </a:ext>
            </a:extLst>
          </p:cNvPr>
          <p:cNvSpPr txBox="1"/>
          <p:nvPr/>
        </p:nvSpPr>
        <p:spPr>
          <a:xfrm>
            <a:off x="228600" y="47625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Children’s Area – Spray Pad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D084A1-B947-873A-B4ED-B589919523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5" t="10004" r="33306" b="14989"/>
          <a:stretch>
            <a:fillRect/>
          </a:stretch>
        </p:blipFill>
        <p:spPr>
          <a:xfrm>
            <a:off x="5883178" y="800100"/>
            <a:ext cx="3124200" cy="35577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CD38B5-216B-8ADD-2EF1-25786DF0021B}"/>
              </a:ext>
            </a:extLst>
          </p:cNvPr>
          <p:cNvSpPr/>
          <p:nvPr/>
        </p:nvSpPr>
        <p:spPr>
          <a:xfrm>
            <a:off x="0" y="0"/>
            <a:ext cx="9143999" cy="41148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205740" tIns="68580" rIns="68580" bIns="68580" rtlCol="0" anchor="ctr" anchorCtr="0"/>
          <a:lstStyle/>
          <a:p>
            <a:pPr defTabSz="342900"/>
            <a:r>
              <a:rPr lang="en-US" sz="2100" dirty="0">
                <a:latin typeface="Arial Narrow" panose="020B0606020202030204" pitchFamily="34" charset="0"/>
                <a:cs typeface="Arial"/>
              </a:rPr>
              <a:t>Youth &amp; Teen Attraction Features (Examples)</a:t>
            </a:r>
          </a:p>
        </p:txBody>
      </p:sp>
    </p:spTree>
    <p:extLst>
      <p:ext uri="{BB962C8B-B14F-4D97-AF65-F5344CB8AC3E}">
        <p14:creationId xmlns:p14="http://schemas.microsoft.com/office/powerpoint/2010/main" val="356886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B2B41-DAAD-AC6C-0B4F-8CDE08D01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EB40A3-3B50-0443-264F-87A911009B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" y="1257300"/>
            <a:ext cx="5334000" cy="3584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D133AE-404B-85B3-2EC7-53B31ECDE7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605" y="1257299"/>
            <a:ext cx="3584195" cy="35841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5CE339-B5D3-82FB-8B75-8721A39DF2F1}"/>
              </a:ext>
            </a:extLst>
          </p:cNvPr>
          <p:cNvSpPr/>
          <p:nvPr/>
        </p:nvSpPr>
        <p:spPr>
          <a:xfrm>
            <a:off x="0" y="0"/>
            <a:ext cx="4005217" cy="41148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205740" tIns="68580" rIns="68580" bIns="68580" rtlCol="0" anchor="ctr" anchorCtr="0"/>
          <a:lstStyle/>
          <a:p>
            <a:pPr defTabSz="342900"/>
            <a:r>
              <a:rPr lang="en-US" sz="2100" dirty="0">
                <a:latin typeface="Arial Narrow"/>
                <a:cs typeface="Arial"/>
              </a:rPr>
              <a:t>WIBIT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E964D-CEB1-D4C3-9D79-B122F4355372}"/>
              </a:ext>
            </a:extLst>
          </p:cNvPr>
          <p:cNvSpPr txBox="1"/>
          <p:nvPr/>
        </p:nvSpPr>
        <p:spPr>
          <a:xfrm>
            <a:off x="228600" y="47625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Inflatable </a:t>
            </a:r>
            <a:r>
              <a:rPr lang="en-US" dirty="0" err="1">
                <a:solidFill>
                  <a:schemeClr val="bg1"/>
                </a:solidFill>
              </a:rPr>
              <a:t>Wibit</a:t>
            </a:r>
            <a:r>
              <a:rPr lang="en-US" dirty="0">
                <a:solidFill>
                  <a:schemeClr val="bg1"/>
                </a:solidFill>
              </a:rPr>
              <a:t> Play Feature</a:t>
            </a:r>
          </a:p>
        </p:txBody>
      </p:sp>
    </p:spTree>
    <p:extLst>
      <p:ext uri="{BB962C8B-B14F-4D97-AF65-F5344CB8AC3E}">
        <p14:creationId xmlns:p14="http://schemas.microsoft.com/office/powerpoint/2010/main" val="14496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3A8F99-8740-328D-0D50-F0F5EE6A8B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F358E9-A4A2-EF6A-DDEE-D76266815B70}"/>
              </a:ext>
            </a:extLst>
          </p:cNvPr>
          <p:cNvSpPr/>
          <p:nvPr/>
        </p:nvSpPr>
        <p:spPr>
          <a:xfrm>
            <a:off x="0" y="0"/>
            <a:ext cx="4005217" cy="41148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205740" tIns="68580" rIns="68580" bIns="68580" rtlCol="0" anchor="ctr" anchorCtr="0"/>
          <a:lstStyle/>
          <a:p>
            <a:pPr defTabSz="342900"/>
            <a:r>
              <a:rPr lang="en-US" sz="2100" dirty="0">
                <a:latin typeface="Arial Narrow"/>
                <a:cs typeface="Arial"/>
              </a:rPr>
              <a:t>FLOATABLES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363C1D-278F-5E00-5D99-5D51572B66A4}"/>
              </a:ext>
            </a:extLst>
          </p:cNvPr>
          <p:cNvSpPr txBox="1"/>
          <p:nvPr/>
        </p:nvSpPr>
        <p:spPr>
          <a:xfrm>
            <a:off x="228600" y="47625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Floatable Play Features  </a:t>
            </a:r>
          </a:p>
        </p:txBody>
      </p:sp>
    </p:spTree>
    <p:extLst>
      <p:ext uri="{BB962C8B-B14F-4D97-AF65-F5344CB8AC3E}">
        <p14:creationId xmlns:p14="http://schemas.microsoft.com/office/powerpoint/2010/main" val="20961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A4869-C2FF-D5BD-4713-83C6632D0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/>
          <a:stretch>
            <a:fillRect/>
          </a:stretch>
        </p:blipFill>
        <p:spPr>
          <a:xfrm>
            <a:off x="1" y="20287"/>
            <a:ext cx="9144000" cy="5694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27E0CF-0079-0A06-F271-8A5AC7336D7C}"/>
              </a:ext>
            </a:extLst>
          </p:cNvPr>
          <p:cNvSpPr txBox="1"/>
          <p:nvPr/>
        </p:nvSpPr>
        <p:spPr>
          <a:xfrm>
            <a:off x="228600" y="47625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Drop Slide</a:t>
            </a:r>
          </a:p>
        </p:txBody>
      </p:sp>
    </p:spTree>
    <p:extLst>
      <p:ext uri="{BB962C8B-B14F-4D97-AF65-F5344CB8AC3E}">
        <p14:creationId xmlns:p14="http://schemas.microsoft.com/office/powerpoint/2010/main" val="216183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C3A2E3-6AEB-91F2-9309-C9A4F7B95A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23" t="1887" r="1464" b="1258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88BF74-6237-E7A1-8326-CE6F832ABBB5}"/>
              </a:ext>
            </a:extLst>
          </p:cNvPr>
          <p:cNvSpPr txBox="1"/>
          <p:nvPr/>
        </p:nvSpPr>
        <p:spPr>
          <a:xfrm>
            <a:off x="228600" y="47625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Drop-Down Ninja Cross Play Feature</a:t>
            </a:r>
          </a:p>
        </p:txBody>
      </p:sp>
    </p:spTree>
    <p:extLst>
      <p:ext uri="{BB962C8B-B14F-4D97-AF65-F5344CB8AC3E}">
        <p14:creationId xmlns:p14="http://schemas.microsoft.com/office/powerpoint/2010/main" val="107841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6DF92-0ECB-AD1E-6CDE-3DA062947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06DC5B-17BE-9D58-CF3D-9731D28D6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59" y="0"/>
            <a:ext cx="7395882" cy="5715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DB6EE3E-6120-9EE8-A77E-9BD725545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87" y="5067300"/>
            <a:ext cx="1665288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E36987-BB34-1F9A-1208-A9B297D91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5176043"/>
            <a:ext cx="2405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0E8DF9-0AC3-E815-47BF-615CE2909C1B}"/>
              </a:ext>
            </a:extLst>
          </p:cNvPr>
          <p:cNvSpPr txBox="1"/>
          <p:nvPr/>
        </p:nvSpPr>
        <p:spPr>
          <a:xfrm>
            <a:off x="1143000" y="278368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Existing Natatorium: Current Lower-Level Layout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376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691BE-3DFF-9B54-6C94-EE795DA42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C25B8B-E16A-AD7C-D503-124583BC3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250" y="190500"/>
            <a:ext cx="4876800" cy="52752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EFDC4D-6240-39F3-514D-38590058CB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50" y="190501"/>
            <a:ext cx="3886200" cy="5275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758D91-41FD-C581-96EA-E530733F3442}"/>
              </a:ext>
            </a:extLst>
          </p:cNvPr>
          <p:cNvSpPr txBox="1"/>
          <p:nvPr/>
        </p:nvSpPr>
        <p:spPr>
          <a:xfrm>
            <a:off x="228600" y="47625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Climbing Structures</a:t>
            </a:r>
          </a:p>
        </p:txBody>
      </p:sp>
    </p:spTree>
    <p:extLst>
      <p:ext uri="{BB962C8B-B14F-4D97-AF65-F5344CB8AC3E}">
        <p14:creationId xmlns:p14="http://schemas.microsoft.com/office/powerpoint/2010/main" val="58419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80CC01-8E7B-1728-B75D-315426FAD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008" y="1607820"/>
            <a:ext cx="2919984" cy="24993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B5B3CC-BF0C-F01E-211A-F1E81578E0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144000" cy="571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516519-AFDC-BADC-BCA0-3D383BB65B2A}"/>
              </a:ext>
            </a:extLst>
          </p:cNvPr>
          <p:cNvSpPr txBox="1"/>
          <p:nvPr/>
        </p:nvSpPr>
        <p:spPr>
          <a:xfrm>
            <a:off x="228600" y="47625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Zip Line – Thrill Feature</a:t>
            </a:r>
          </a:p>
        </p:txBody>
      </p:sp>
    </p:spTree>
    <p:extLst>
      <p:ext uri="{BB962C8B-B14F-4D97-AF65-F5344CB8AC3E}">
        <p14:creationId xmlns:p14="http://schemas.microsoft.com/office/powerpoint/2010/main" val="227324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D41A6F-ABDB-736B-7C2E-375AC3022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208767"/>
            <a:ext cx="5791200" cy="4553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F6AC4B-67B2-6B4F-561C-74BB7E8BFADC}"/>
              </a:ext>
            </a:extLst>
          </p:cNvPr>
          <p:cNvSpPr txBox="1"/>
          <p:nvPr/>
        </p:nvSpPr>
        <p:spPr>
          <a:xfrm>
            <a:off x="228600" y="47625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Slack-Line – Removable Feature</a:t>
            </a:r>
          </a:p>
        </p:txBody>
      </p:sp>
    </p:spTree>
    <p:extLst>
      <p:ext uri="{BB962C8B-B14F-4D97-AF65-F5344CB8AC3E}">
        <p14:creationId xmlns:p14="http://schemas.microsoft.com/office/powerpoint/2010/main" val="11460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AB4DD-D56B-6DD6-047D-E57B2C99F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213CE-1238-DDDC-41BC-6ADF6BB197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49"/>
            <a:ext cx="9142134" cy="57139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00EBF8-18EC-4FEB-1277-8A1EB827B348}"/>
              </a:ext>
            </a:extLst>
          </p:cNvPr>
          <p:cNvSpPr/>
          <p:nvPr/>
        </p:nvSpPr>
        <p:spPr>
          <a:xfrm>
            <a:off x="-25730" y="-7422"/>
            <a:ext cx="4419600" cy="41148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205740" tIns="68580" rIns="68580" bIns="68580" rtlCol="0" anchor="ctr" anchorCtr="0"/>
          <a:lstStyle/>
          <a:p>
            <a:pPr defTabSz="342900"/>
            <a:r>
              <a:rPr lang="en-US" sz="2100" dirty="0">
                <a:latin typeface="Arial Narrow"/>
                <a:cs typeface="Arial"/>
              </a:rPr>
              <a:t>MULTI-PROGRAM SPACE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F11600-26FD-A9BA-63F7-C5E75A0EEB27}"/>
              </a:ext>
            </a:extLst>
          </p:cNvPr>
          <p:cNvSpPr txBox="1"/>
          <p:nvPr/>
        </p:nvSpPr>
        <p:spPr>
          <a:xfrm>
            <a:off x="228600" y="47625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Multiuse Adaptable Program Space</a:t>
            </a:r>
          </a:p>
        </p:txBody>
      </p:sp>
    </p:spTree>
    <p:extLst>
      <p:ext uri="{BB962C8B-B14F-4D97-AF65-F5344CB8AC3E}">
        <p14:creationId xmlns:p14="http://schemas.microsoft.com/office/powerpoint/2010/main" val="76841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F11F07-67FF-4C25-067D-B5422032AB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1" y="2933700"/>
            <a:ext cx="4267199" cy="2708714"/>
          </a:xfrm>
          <a:prstGeom prst="rect">
            <a:avLst/>
          </a:prstGeom>
        </p:spPr>
      </p:pic>
      <p:pic>
        <p:nvPicPr>
          <p:cNvPr id="7" name="Picture 2" descr="M:\MASTER\1_PROJECTS\EDUCATION\HIGHER ED\UniversityofColorado\CU_Recreation Center\Images\Photography\Ross Cooperthwaite\CU Rec Center-Ross Cooperthwaite-JPG\CU Rec Center 008-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148405"/>
            <a:ext cx="4267199" cy="2687295"/>
          </a:xfrm>
          <a:prstGeom prst="rect">
            <a:avLst/>
          </a:prstGeom>
          <a:noFill/>
          <a:ln w="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25231" y="2933698"/>
            <a:ext cx="4466368" cy="2708715"/>
          </a:xfrm>
          <a:prstGeom prst="rect">
            <a:avLst/>
          </a:prstGeom>
          <a:ln w="0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097F14-8B05-EBE2-4A3B-C7A991F3B5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26901" y="148405"/>
            <a:ext cx="4464699" cy="2687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52C18B-063A-E3B4-1765-5A50E4B3C831}"/>
              </a:ext>
            </a:extLst>
          </p:cNvPr>
          <p:cNvSpPr txBox="1"/>
          <p:nvPr/>
        </p:nvSpPr>
        <p:spPr>
          <a:xfrm>
            <a:off x="228600" y="47625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Multiuse Adaptable Program Space</a:t>
            </a:r>
          </a:p>
        </p:txBody>
      </p:sp>
    </p:spTree>
    <p:extLst>
      <p:ext uri="{BB962C8B-B14F-4D97-AF65-F5344CB8AC3E}">
        <p14:creationId xmlns:p14="http://schemas.microsoft.com/office/powerpoint/2010/main" val="187377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5EB4E-00C0-6BCA-FD99-25F569B62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B26600-7C06-805D-6AB2-DAF1D73E90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307F63-73B1-7E4F-DFBB-64A2AEE9B746}"/>
              </a:ext>
            </a:extLst>
          </p:cNvPr>
          <p:cNvSpPr/>
          <p:nvPr/>
        </p:nvSpPr>
        <p:spPr>
          <a:xfrm>
            <a:off x="0" y="0"/>
            <a:ext cx="4005217" cy="41148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205740" tIns="68580" rIns="68580" bIns="68580" rtlCol="0" anchor="ctr" anchorCtr="0"/>
          <a:lstStyle/>
          <a:p>
            <a:pPr defTabSz="342900"/>
            <a:r>
              <a:rPr lang="en-US" sz="2100" dirty="0">
                <a:latin typeface="Arial Narrow"/>
                <a:cs typeface="Arial"/>
              </a:rPr>
              <a:t>E - SPORTS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979DA5-B4D3-EBE8-FFEF-DAE76D11EBFF}"/>
              </a:ext>
            </a:extLst>
          </p:cNvPr>
          <p:cNvSpPr txBox="1"/>
          <p:nvPr/>
        </p:nvSpPr>
        <p:spPr>
          <a:xfrm>
            <a:off x="228600" y="47625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Emerging Recreation Option: E‑Sports &amp; Technology-Based Programming</a:t>
            </a:r>
          </a:p>
        </p:txBody>
      </p:sp>
    </p:spTree>
    <p:extLst>
      <p:ext uri="{BB962C8B-B14F-4D97-AF65-F5344CB8AC3E}">
        <p14:creationId xmlns:p14="http://schemas.microsoft.com/office/powerpoint/2010/main" val="380807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C0402-BACC-308F-5D1C-62B033DE4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8595022-83D5-896F-1802-0F4518AA9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87" y="5067300"/>
            <a:ext cx="1665288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90DD6F-D893-F9E2-3826-49584FE48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5176043"/>
            <a:ext cx="2405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212AB8-3646-5EE0-67C3-F38B2E8B7F20}"/>
              </a:ext>
            </a:extLst>
          </p:cNvPr>
          <p:cNvSpPr txBox="1"/>
          <p:nvPr/>
        </p:nvSpPr>
        <p:spPr>
          <a:xfrm>
            <a:off x="1200286" y="266700"/>
            <a:ext cx="7105513" cy="464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00000"/>
              </a:lnSpc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Scenario B: Reduced Aquatics + Expanded Dry Programming</a:t>
            </a:r>
          </a:p>
          <a:p>
            <a:pPr fontAlgn="t">
              <a:lnSpc>
                <a:spcPct val="100000"/>
              </a:lnSpc>
              <a:buNone/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t">
              <a:lnSpc>
                <a:spcPct val="100000"/>
              </a:lnSpc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Benefits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Retains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aquatic opportunities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while reducing overall complexity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Expands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flexible, multi‑use dry spaces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broader age groups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Lower operating and maintenance costs than full aquatics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Supports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year‑round programming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fewer seasonal impacts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Greater adaptability as community needs change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Balances traditional recreation with emerging trends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t">
              <a:lnSpc>
                <a:spcPct val="100000"/>
              </a:lnSpc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Considerations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Reduced aquatic offerings may not meet all user expectations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Requires careful programming balance between wet and dry uses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aquatic programs may need to be modified or limited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Still involves ongoing pool maintenance and staffing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25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C9E78-6A85-64B6-BD4F-85E7FCF5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D02321A-803D-AC10-151B-EA6B69F17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87" y="5067300"/>
            <a:ext cx="1665288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475943-8E1A-22F7-2F75-CB70E804C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5176043"/>
            <a:ext cx="2405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9E65A1-4780-653D-65C6-8406BFBA72C7}"/>
              </a:ext>
            </a:extLst>
          </p:cNvPr>
          <p:cNvSpPr txBox="1"/>
          <p:nvPr/>
        </p:nvSpPr>
        <p:spPr>
          <a:xfrm>
            <a:off x="1200286" y="236742"/>
            <a:ext cx="6419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SCENARIO C — ALL DRY / NO AQUATICS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D4B355-D9C4-5210-16C6-C7FDBAFF9132}"/>
              </a:ext>
            </a:extLst>
          </p:cNvPr>
          <p:cNvSpPr txBox="1"/>
          <p:nvPr/>
        </p:nvSpPr>
        <p:spPr>
          <a:xfrm>
            <a:off x="1200286" y="592981"/>
            <a:ext cx="733411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00000"/>
              </a:lnSpc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(Full conversion to non‑aquatic indoor recreation)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t">
              <a:lnSpc>
                <a:spcPct val="100000"/>
              </a:lnSpc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Includes: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Removal of all indoor aquatic facilities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Conversion to fully dry, flexible recreation space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Potential program elements such as: </a:t>
            </a:r>
          </a:p>
          <a:p>
            <a:pPr marL="742950" lvl="1" indent="-285750"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Multi‑use activity courts</a:t>
            </a:r>
          </a:p>
          <a:p>
            <a:pPr marL="742950" lvl="1" indent="-285750"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Fitness and wellness spaces</a:t>
            </a:r>
          </a:p>
          <a:p>
            <a:pPr marL="742950" lvl="1" indent="-285750"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Walking/jogging track</a:t>
            </a:r>
          </a:p>
          <a:p>
            <a:pPr marL="742950" lvl="1" indent="-285750"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Climbing or adventure‑based recreation</a:t>
            </a:r>
          </a:p>
          <a:p>
            <a:pPr marL="742950" lvl="1" indent="-285750"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Youth, teen, and adult programming areas</a:t>
            </a:r>
          </a:p>
          <a:p>
            <a:pPr marL="742950" lvl="1" indent="-285750"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 event and multipurpose rooms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Lower long‑term maintenance and operational complexity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t">
              <a:lnSpc>
                <a:spcPct val="100000"/>
              </a:lnSpc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Focus: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Maximizes flexibility, reduces operating costs, and supports diverse non‑aquatic programming.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21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4DD7C-5089-2007-A60E-2A1C77E11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F35329-C1FB-ECE1-1273-6D94CF462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59" y="0"/>
            <a:ext cx="7395882" cy="5715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C334282-925B-CACC-515B-956156CCF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87" y="5067300"/>
            <a:ext cx="1665288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32D8B1-479C-3693-A3FE-6AA074EC9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5176043"/>
            <a:ext cx="2405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94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D98A0-4DF9-2FFD-CE0F-7539C206B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9AF39F-4FA2-6F20-D099-E66510132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59" y="0"/>
            <a:ext cx="7395882" cy="5715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9A67F31-8947-5AD8-2FAF-93DEFC759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87" y="5067300"/>
            <a:ext cx="1665288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478BC1-FF6E-7C5D-0C71-1FF042839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5176043"/>
            <a:ext cx="2405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7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7209B-5F73-B6AC-9EC6-9E651E292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F8FE189-F842-C298-B7C8-E42A55DB5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87" y="5067300"/>
            <a:ext cx="1665288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B22833-CE08-86E1-2D7F-AAE1D57BC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5176043"/>
            <a:ext cx="2405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4DA4E4-BEF9-E3BE-AC51-9C1A9F5B1526}"/>
              </a:ext>
            </a:extLst>
          </p:cNvPr>
          <p:cNvSpPr txBox="1"/>
          <p:nvPr/>
        </p:nvSpPr>
        <p:spPr>
          <a:xfrm>
            <a:off x="1200286" y="236742"/>
            <a:ext cx="5810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SENARIO A – FULL AQUATICS RENOVATION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3BCAC6-9AB3-25E6-7AF3-39BAD073F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59" y="0"/>
            <a:ext cx="7395882" cy="571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1E2579-F60B-AE22-8F47-890C4BD8A619}"/>
              </a:ext>
            </a:extLst>
          </p:cNvPr>
          <p:cNvSpPr txBox="1"/>
          <p:nvPr/>
        </p:nvSpPr>
        <p:spPr>
          <a:xfrm>
            <a:off x="1142999" y="278368"/>
            <a:ext cx="7924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Existing Natatorium: Existing Facility Constraints &amp; Structural Limitations</a:t>
            </a:r>
            <a:endParaRPr lang="en-US" sz="2400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681980F-8C6D-78C8-230C-DB05A4D50FEE}"/>
              </a:ext>
            </a:extLst>
          </p:cNvPr>
          <p:cNvSpPr/>
          <p:nvPr/>
        </p:nvSpPr>
        <p:spPr>
          <a:xfrm>
            <a:off x="4419600" y="2171700"/>
            <a:ext cx="2514600" cy="1670835"/>
          </a:xfrm>
          <a:custGeom>
            <a:avLst/>
            <a:gdLst>
              <a:gd name="csX0" fmla="*/ 107879 w 2440112"/>
              <a:gd name="csY0" fmla="*/ 10274 h 1618180"/>
              <a:gd name="csX1" fmla="*/ 2275726 w 2440112"/>
              <a:gd name="csY1" fmla="*/ 0 h 1618180"/>
              <a:gd name="csX2" fmla="*/ 2440112 w 2440112"/>
              <a:gd name="csY2" fmla="*/ 621587 h 1618180"/>
              <a:gd name="csX3" fmla="*/ 61645 w 2440112"/>
              <a:gd name="csY3" fmla="*/ 1618180 h 1618180"/>
              <a:gd name="csX4" fmla="*/ 0 w 2440112"/>
              <a:gd name="csY4" fmla="*/ 1351052 h 1618180"/>
              <a:gd name="csX5" fmla="*/ 107879 w 2440112"/>
              <a:gd name="csY5" fmla="*/ 10274 h 161818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2440112" h="1618180">
                <a:moveTo>
                  <a:pt x="107879" y="10274"/>
                </a:moveTo>
                <a:lnTo>
                  <a:pt x="2275726" y="0"/>
                </a:lnTo>
                <a:lnTo>
                  <a:pt x="2440112" y="621587"/>
                </a:lnTo>
                <a:lnTo>
                  <a:pt x="61645" y="1618180"/>
                </a:lnTo>
                <a:lnTo>
                  <a:pt x="0" y="1351052"/>
                </a:lnTo>
                <a:lnTo>
                  <a:pt x="107879" y="10274"/>
                </a:lnTo>
                <a:close/>
              </a:path>
            </a:pathLst>
          </a:custGeom>
          <a:solidFill>
            <a:schemeClr val="bg1">
              <a:lumMod val="85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5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EF9EE-1ADE-0A6F-6317-B909D57CD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605755-9C7B-8F87-46AA-35CCA39E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A717C4-CDB0-0488-869E-DACDB67CC727}"/>
              </a:ext>
            </a:extLst>
          </p:cNvPr>
          <p:cNvSpPr/>
          <p:nvPr/>
        </p:nvSpPr>
        <p:spPr>
          <a:xfrm>
            <a:off x="0" y="0"/>
            <a:ext cx="9143999" cy="41148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205740" tIns="68580" rIns="68580" bIns="68580" rtlCol="0" anchor="ctr" anchorCtr="0"/>
          <a:lstStyle/>
          <a:p>
            <a:pPr defTabSz="342900"/>
            <a:r>
              <a:rPr lang="en-US" sz="2100" dirty="0">
                <a:latin typeface="Arial Narrow" panose="020B0606020202030204" pitchFamily="34" charset="0"/>
              </a:rPr>
              <a:t>Comparable Expanded Dry Programming Features (Precedent Examples)</a:t>
            </a:r>
            <a:endParaRPr lang="en-US" sz="2100" dirty="0"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5D8277-B8AC-9DB0-5ED8-8C686EC100EC}"/>
              </a:ext>
            </a:extLst>
          </p:cNvPr>
          <p:cNvSpPr txBox="1"/>
          <p:nvPr/>
        </p:nvSpPr>
        <p:spPr>
          <a:xfrm>
            <a:off x="228600" y="47625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Multipurpose Indoor Turf Area</a:t>
            </a:r>
          </a:p>
        </p:txBody>
      </p:sp>
    </p:spTree>
    <p:extLst>
      <p:ext uri="{BB962C8B-B14F-4D97-AF65-F5344CB8AC3E}">
        <p14:creationId xmlns:p14="http://schemas.microsoft.com/office/powerpoint/2010/main" val="131951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A2ABC-0EAD-23B1-6894-56AE69005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2C9A10-CFF9-F37F-4FC1-E5DE3D31E7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6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DDE6E-8ACB-805B-2A9E-199DC4307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713B4D-ADCA-1FEA-F4BD-75DAED87BB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20276"/>
            <a:ext cx="2846713" cy="5474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3DE727-B6F5-B072-CDD2-B35B12AB15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552203"/>
            <a:ext cx="3657600" cy="50484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CDEF4F-2DD0-5E8B-5569-41BC40E2610F}"/>
              </a:ext>
            </a:extLst>
          </p:cNvPr>
          <p:cNvSpPr/>
          <p:nvPr/>
        </p:nvSpPr>
        <p:spPr>
          <a:xfrm>
            <a:off x="0" y="0"/>
            <a:ext cx="4419600" cy="41148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205740" tIns="68580" rIns="68580" bIns="68580" rtlCol="0" anchor="ctr" anchorCtr="0"/>
          <a:lstStyle/>
          <a:p>
            <a:pPr defTabSz="342900"/>
            <a:r>
              <a:rPr lang="en-US" dirty="0">
                <a:latin typeface="Arial Narrow" panose="020B0606020202030204" pitchFamily="34" charset="0"/>
              </a:rPr>
              <a:t>Indoor Climbing Wall: Active Recreation Option</a:t>
            </a:r>
            <a:endParaRPr lang="en-US" sz="2100" dirty="0">
              <a:latin typeface="Arial Narrow" panose="020B0606020202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963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FBC62-2175-A4A5-8AD6-9024ED63F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3C0196-0CC2-2236-1453-89B2C9ED1E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4BC8364-A1BF-1CE0-58A7-9C4107D34132}"/>
              </a:ext>
            </a:extLst>
          </p:cNvPr>
          <p:cNvSpPr/>
          <p:nvPr/>
        </p:nvSpPr>
        <p:spPr>
          <a:xfrm>
            <a:off x="0" y="0"/>
            <a:ext cx="5867400" cy="41148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205740" tIns="68580" rIns="68580" bIns="68580" rtlCol="0" anchor="ctr" anchorCtr="0"/>
          <a:lstStyle/>
          <a:p>
            <a:pPr defTabSz="342900"/>
            <a:r>
              <a:rPr lang="en-US" sz="2100" dirty="0">
                <a:latin typeface="Arial Narrow"/>
                <a:cs typeface="Arial"/>
              </a:rPr>
              <a:t>Indoor Bouldering Wall: Low Height Climbing Feature</a:t>
            </a:r>
          </a:p>
        </p:txBody>
      </p:sp>
    </p:spTree>
    <p:extLst>
      <p:ext uri="{BB962C8B-B14F-4D97-AF65-F5344CB8AC3E}">
        <p14:creationId xmlns:p14="http://schemas.microsoft.com/office/powerpoint/2010/main" val="358490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E6D2B-5A73-DE07-452F-AAAE571F9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270CE95D-5258-B45D-33F1-C15C7A557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87" y="5067300"/>
            <a:ext cx="1665288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0E9DFB0-5D9F-4AB5-9B51-6B1F6C79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5176043"/>
            <a:ext cx="2405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DFB867-8897-D212-00C7-69C57F19D9C1}"/>
              </a:ext>
            </a:extLst>
          </p:cNvPr>
          <p:cNvSpPr txBox="1"/>
          <p:nvPr/>
        </p:nvSpPr>
        <p:spPr>
          <a:xfrm>
            <a:off x="1200286" y="342900"/>
            <a:ext cx="741031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00000"/>
              </a:lnSpc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Scenario C: All Dry / No Aquatics</a:t>
            </a:r>
          </a:p>
          <a:p>
            <a:pPr fontAlgn="t">
              <a:lnSpc>
                <a:spcPct val="100000"/>
              </a:lnSpc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Benefits</a:t>
            </a:r>
          </a:p>
          <a:p>
            <a:pPr fontAlgn="t">
              <a:lnSpc>
                <a:spcPct val="100000"/>
              </a:lnSpc>
              <a:buNone/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Lowest long‑term operating and maintenance costs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flexibility for evolving recreation and community uses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Simplified staffing and facility operations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Supports a wide range of programs: fitness, youth, teens, adults, and seniors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Spaces can be easily reconfigured over time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Reduces risk associated with aging aquatic infrastructure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t">
              <a:lnSpc>
                <a:spcPct val="100000"/>
              </a:lnSpc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Considerations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Eliminates indoor aquatic programming entirely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Loss of swim lessons, water therapy, and family aquatics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 require alternative arrangements for aquatic needs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Potential public concern from users who value indoor pools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Represents a significant shift from historical use of the facility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65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CA4E0-D699-1FF9-C186-EC42B28C9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ABB41052-3888-A4DD-470E-209EFF091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87" y="5067300"/>
            <a:ext cx="1665288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50F999B-7F6C-4FF2-038F-942352434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5176043"/>
            <a:ext cx="2405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A2861F4-EEDB-24FC-C23B-2002D958E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409994"/>
              </p:ext>
            </p:extLst>
          </p:nvPr>
        </p:nvGraphicFramePr>
        <p:xfrm>
          <a:off x="1289441" y="2324100"/>
          <a:ext cx="6076950" cy="16162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5650">
                  <a:extLst>
                    <a:ext uri="{9D8B030D-6E8A-4147-A177-3AD203B41FA5}">
                      <a16:colId xmlns:a16="http://schemas.microsoft.com/office/drawing/2014/main" val="779339112"/>
                    </a:ext>
                  </a:extLst>
                </a:gridCol>
                <a:gridCol w="2025650">
                  <a:extLst>
                    <a:ext uri="{9D8B030D-6E8A-4147-A177-3AD203B41FA5}">
                      <a16:colId xmlns:a16="http://schemas.microsoft.com/office/drawing/2014/main" val="3466734531"/>
                    </a:ext>
                  </a:extLst>
                </a:gridCol>
                <a:gridCol w="2025650">
                  <a:extLst>
                    <a:ext uri="{9D8B030D-6E8A-4147-A177-3AD203B41FA5}">
                      <a16:colId xmlns:a16="http://schemas.microsoft.com/office/drawing/2014/main" val="3980548327"/>
                    </a:ext>
                  </a:extLst>
                </a:gridCol>
              </a:tblGrid>
              <a:tr h="269372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Topic</a:t>
                      </a:r>
                      <a:endParaRPr lang="en-US" sz="1200">
                        <a:effectLst/>
                        <a:latin typeface="Aptos" panose="02110004020202020204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Aquatics</a:t>
                      </a:r>
                      <a:endParaRPr lang="en-US" sz="1200" dirty="0">
                        <a:effectLst/>
                        <a:latin typeface="Aptos" panose="02110004020202020204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Dry Space</a:t>
                      </a:r>
                      <a:endParaRPr lang="en-US" sz="1200">
                        <a:effectLst/>
                        <a:latin typeface="Aptos" panose="02110004020202020204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53215229"/>
                  </a:ext>
                </a:extLst>
              </a:tr>
              <a:tr h="269372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Capital cost</a:t>
                      </a:r>
                      <a:endParaRPr lang="en-US" sz="1200">
                        <a:effectLst/>
                        <a:latin typeface="Aptos" panose="02110004020202020204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Higher</a:t>
                      </a:r>
                      <a:endParaRPr lang="en-US" sz="1200">
                        <a:effectLst/>
                        <a:latin typeface="Aptos" panose="02110004020202020204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Lower</a:t>
                      </a:r>
                      <a:endParaRPr lang="en-US" sz="1200">
                        <a:effectLst/>
                        <a:latin typeface="Aptos" panose="02110004020202020204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60455179"/>
                  </a:ext>
                </a:extLst>
              </a:tr>
              <a:tr h="269372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Ongoing maintenance</a:t>
                      </a:r>
                      <a:endParaRPr lang="en-US" sz="1200" dirty="0">
                        <a:effectLst/>
                        <a:latin typeface="Aptos" panose="02110004020202020204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Higher</a:t>
                      </a:r>
                      <a:endParaRPr lang="en-US" sz="1200" dirty="0">
                        <a:effectLst/>
                        <a:latin typeface="Aptos" panose="02110004020202020204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Lower</a:t>
                      </a:r>
                      <a:endParaRPr lang="en-US" sz="1200">
                        <a:effectLst/>
                        <a:latin typeface="Aptos" panose="02110004020202020204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72634077"/>
                  </a:ext>
                </a:extLst>
              </a:tr>
              <a:tr h="269372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Staffing</a:t>
                      </a:r>
                      <a:endParaRPr lang="en-US" sz="1200" dirty="0">
                        <a:effectLst/>
                        <a:latin typeface="Aptos" panose="02110004020202020204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Specialized</a:t>
                      </a:r>
                      <a:endParaRPr lang="en-US" sz="1200">
                        <a:effectLst/>
                        <a:latin typeface="Aptos" panose="02110004020202020204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Flexible</a:t>
                      </a:r>
                      <a:endParaRPr lang="en-US" sz="1200">
                        <a:effectLst/>
                        <a:latin typeface="Aptos" panose="02110004020202020204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88552167"/>
                  </a:ext>
                </a:extLst>
              </a:tr>
              <a:tr h="269372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Age appeal</a:t>
                      </a:r>
                      <a:endParaRPr lang="en-US" sz="1200" dirty="0">
                        <a:effectLst/>
                        <a:latin typeface="Aptos" panose="02110004020202020204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Families</a:t>
                      </a:r>
                      <a:endParaRPr lang="en-US" sz="1200" dirty="0">
                        <a:effectLst/>
                        <a:latin typeface="Aptos" panose="02110004020202020204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Broader demographics</a:t>
                      </a:r>
                      <a:endParaRPr lang="en-US" sz="1200">
                        <a:effectLst/>
                        <a:latin typeface="Aptos" panose="02110004020202020204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18141069"/>
                  </a:ext>
                </a:extLst>
              </a:tr>
              <a:tr h="269372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Revenue predictability</a:t>
                      </a:r>
                      <a:endParaRPr lang="en-US" sz="1200">
                        <a:effectLst/>
                        <a:latin typeface="Aptos" panose="02110004020202020204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Seasonal</a:t>
                      </a:r>
                      <a:endParaRPr lang="en-US" sz="1200" dirty="0">
                        <a:effectLst/>
                        <a:latin typeface="Aptos" panose="02110004020202020204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More consistent</a:t>
                      </a:r>
                      <a:endParaRPr lang="en-US" sz="1200" dirty="0">
                        <a:effectLst/>
                        <a:latin typeface="Aptos" panose="02110004020202020204"/>
                        <a:ea typeface="Aptos" panose="02110004020202020204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70436617"/>
                  </a:ext>
                </a:extLst>
              </a:tr>
            </a:tbl>
          </a:graphicData>
        </a:graphic>
      </p:graphicFrame>
      <p:sp>
        <p:nvSpPr>
          <p:cNvPr id="12" name="Rectangle 1">
            <a:extLst>
              <a:ext uri="{FF2B5EF4-FFF2-40B4-BE49-F238E27FC236}">
                <a16:creationId xmlns:a16="http://schemas.microsoft.com/office/drawing/2014/main" id="{C6B3FEA3-ABFB-9C2A-8D98-D7FC1A463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4191" y="1866900"/>
            <a:ext cx="64579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110004020202020204"/>
                <a:cs typeface="Times New Roman" panose="02020603050405020304" pitchFamily="18" charset="0"/>
              </a:rPr>
              <a:t>Aquatics vs. Dry Programming – Key Tradeoffs”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15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EF222-875D-0680-3652-D6211A4AD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20CF820-F0B9-BFE5-49C3-B0F7E1429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87" y="5067300"/>
            <a:ext cx="1665288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580B8F-FFA5-A99A-7E7A-73762F70D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5176043"/>
            <a:ext cx="2405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9C40EA-45FD-0FB5-7DF5-FFAC1E8BEB0E}"/>
              </a:ext>
            </a:extLst>
          </p:cNvPr>
          <p:cNvSpPr txBox="1"/>
          <p:nvPr/>
        </p:nvSpPr>
        <p:spPr>
          <a:xfrm>
            <a:off x="1200287" y="723900"/>
            <a:ext cx="4572000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20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Next Steps: Community Input</a:t>
            </a: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buNone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invite the community to join us and share your thoughts at our first </a:t>
            </a: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Community Input Meeting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>
              <a:buNone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Monday, March 30 | 4:00–7:00 PM at The Centre</a:t>
            </a:r>
            <a:b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(Drop‑in, open‑house format)</a:t>
            </a: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buNone/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second </a:t>
            </a: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Community Input Meeting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is planned for: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Tuesday, April 14</a:t>
            </a:r>
            <a:b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Location to be determined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41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A7E43-DE8F-FE4A-E416-5EA47A966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C0E78AF-1719-F968-9575-66AE78464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87" y="5067300"/>
            <a:ext cx="1665288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AD17CD-731B-C8A5-77F0-DCFAD6B72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5176043"/>
            <a:ext cx="2405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009E69-62E0-D054-BA0C-B50100413ADB}"/>
              </a:ext>
            </a:extLst>
          </p:cNvPr>
          <p:cNvSpPr txBox="1"/>
          <p:nvPr/>
        </p:nvSpPr>
        <p:spPr>
          <a:xfrm>
            <a:off x="1200286" y="236742"/>
            <a:ext cx="5810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SENARIO A – FULL AQUATICS RENOVATION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50CADE-96B6-711E-51DD-1C11CEBFDD46}"/>
              </a:ext>
            </a:extLst>
          </p:cNvPr>
          <p:cNvSpPr txBox="1"/>
          <p:nvPr/>
        </p:nvSpPr>
        <p:spPr>
          <a:xfrm>
            <a:off x="1200286" y="952500"/>
            <a:ext cx="7029314" cy="381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ts val="1500"/>
              </a:lnSpc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Includes: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Renovated indoor pool environment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Family and recreational aquatics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Lap swimming and swim programming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Zero‑depth or shallow water play areas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Aquatic features such as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floatables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WIBIT‑style elements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Wet multipurpose space for lessons, therapy, and fitness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Supporting amenities (locker rooms, deck areas, spectator viewing)</a:t>
            </a:r>
          </a:p>
          <a:p>
            <a:pPr fontAlgn="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Potential wellness features such as sauna</a:t>
            </a:r>
          </a:p>
          <a:p>
            <a:pPr fontAlgn="t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t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t">
              <a:lnSpc>
                <a:spcPts val="1500"/>
              </a:lnSpc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Focus: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Maintains a strong aquatic identity and supports traditional swim programs and family use.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31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F03FB-0555-9763-009E-B02875769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541B1E-BB7F-F18C-2058-F1D106760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59" y="0"/>
            <a:ext cx="7395882" cy="5715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92B7C98-9F5F-A0C4-FC05-B656E51B6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87" y="5067300"/>
            <a:ext cx="1665288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CC2285-F2EC-503A-E875-E4E4D40EF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5176043"/>
            <a:ext cx="2405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22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BF32F-F47F-8916-E08A-83B2B0327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925B69-E3CE-A910-5927-BA52A46D5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59" y="0"/>
            <a:ext cx="7395882" cy="5715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E783D08-5CC6-3D3F-5073-B4334FA58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87" y="5067300"/>
            <a:ext cx="1665288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B38F31-28D0-8BB3-109C-72D930E3A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5176043"/>
            <a:ext cx="2405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8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04C02-B6DE-6E19-D702-DED7F708A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A58DBD-F1A4-9D63-1D97-446CAF6B3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715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D3236E-7251-220D-BF59-513BF479F952}"/>
              </a:ext>
            </a:extLst>
          </p:cNvPr>
          <p:cNvSpPr/>
          <p:nvPr/>
        </p:nvSpPr>
        <p:spPr>
          <a:xfrm>
            <a:off x="0" y="-7422"/>
            <a:ext cx="5207330" cy="41148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205740" tIns="68580" rIns="68580" bIns="68580" rtlCol="0" anchor="ctr" anchorCtr="0"/>
          <a:lstStyle/>
          <a:p>
            <a:pPr defTabSz="342900"/>
            <a:r>
              <a:rPr lang="en-US" sz="2100" dirty="0">
                <a:latin typeface="Arial Narrow" panose="020B0606020202030204" pitchFamily="34" charset="0"/>
              </a:rPr>
              <a:t>Family-Oriented Aquatics Programming Concept</a:t>
            </a:r>
            <a:endParaRPr lang="en-US" sz="2100" dirty="0">
              <a:latin typeface="Arial Narrow" panose="020B0606020202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28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B2963-0D6B-E944-44A6-0C7E37116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29B00B-DC71-63BD-FDCB-26D928BDBD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849" y="286155"/>
            <a:ext cx="6871621" cy="4967201"/>
          </a:xfrm>
          <a:prstGeom prst="rect">
            <a:avLst/>
          </a:prstGeom>
        </p:spPr>
      </p:pic>
      <p:sp>
        <p:nvSpPr>
          <p:cNvPr id="33797" name="Rectangle 2">
            <a:extLst>
              <a:ext uri="{FF2B5EF4-FFF2-40B4-BE49-F238E27FC236}">
                <a16:creationId xmlns:a16="http://schemas.microsoft.com/office/drawing/2014/main" id="{186C3721-693B-709B-8456-B05B1AB7E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984" y="125678"/>
            <a:ext cx="6912240" cy="50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67" b="1" dirty="0">
                <a:latin typeface="Century Gothic" panose="020B0502020202020204" pitchFamily="34" charset="0"/>
              </a:rPr>
              <a:t>Richmond Heights Community Center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18260B-1BA6-30AB-080E-B4A993D114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73D7B7-7C31-9248-F0EC-5CF3EA0A60B9}"/>
              </a:ext>
            </a:extLst>
          </p:cNvPr>
          <p:cNvSpPr/>
          <p:nvPr/>
        </p:nvSpPr>
        <p:spPr>
          <a:xfrm>
            <a:off x="0" y="0"/>
            <a:ext cx="6248400" cy="41148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205740" tIns="68580" rIns="68580" bIns="68580" rtlCol="0" anchor="ctr" anchorCtr="0"/>
          <a:lstStyle/>
          <a:p>
            <a:pPr defTabSz="342900"/>
            <a:r>
              <a:rPr lang="en-US" sz="2100" dirty="0">
                <a:latin typeface="Arial Narrow" panose="020B0606020202030204" pitchFamily="34" charset="0"/>
              </a:rPr>
              <a:t>Comparable Indoor Aquatic Facilities (Precedent Examples)</a:t>
            </a:r>
            <a:endParaRPr lang="en-US" sz="2100" dirty="0"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54C9EA-95AF-5CA2-3E0A-218A22253DCC}"/>
              </a:ext>
            </a:extLst>
          </p:cNvPr>
          <p:cNvSpPr txBox="1"/>
          <p:nvPr/>
        </p:nvSpPr>
        <p:spPr>
          <a:xfrm>
            <a:off x="228600" y="47625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Updated Replacement Pool</a:t>
            </a:r>
          </a:p>
        </p:txBody>
      </p:sp>
    </p:spTree>
    <p:extLst>
      <p:ext uri="{BB962C8B-B14F-4D97-AF65-F5344CB8AC3E}">
        <p14:creationId xmlns:p14="http://schemas.microsoft.com/office/powerpoint/2010/main" val="416627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8766</TotalTime>
  <Words>975</Words>
  <Application>Microsoft Office PowerPoint</Application>
  <PresentationFormat>On-screen Show (16:10)</PresentationFormat>
  <Paragraphs>186</Paragraphs>
  <Slides>46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Aptos</vt:lpstr>
      <vt:lpstr>Arial</vt:lpstr>
      <vt:lpstr>Arial Narrow</vt:lpstr>
      <vt:lpstr>Calibri</vt:lpstr>
      <vt:lpstr>Century Gothic</vt:lpstr>
      <vt:lpstr>Futura Std Book</vt:lpstr>
      <vt:lpstr>Segoe UI</vt:lpstr>
      <vt:lpstr>Symbol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Davis Partnership Architects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Lorri Powell</cp:lastModifiedBy>
  <cp:revision>332</cp:revision>
  <cp:lastPrinted>2026-02-24T07:21:49Z</cp:lastPrinted>
  <dcterms:created xsi:type="dcterms:W3CDTF">2015-08-24T15:43:42Z</dcterms:created>
  <dcterms:modified xsi:type="dcterms:W3CDTF">2026-03-17T19:50:45Z</dcterms:modified>
</cp:coreProperties>
</file>